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7" r:id="rId5"/>
    <p:sldId id="279" r:id="rId6"/>
    <p:sldId id="283" r:id="rId7"/>
    <p:sldId id="269" r:id="rId8"/>
    <p:sldId id="272" r:id="rId9"/>
    <p:sldId id="281" r:id="rId10"/>
    <p:sldId id="275" r:id="rId11"/>
    <p:sldId id="280" r:id="rId12"/>
    <p:sldId id="270" r:id="rId13"/>
    <p:sldId id="274" r:id="rId14"/>
    <p:sldId id="273" r:id="rId15"/>
    <p:sldId id="284" r:id="rId16"/>
    <p:sldId id="282" r:id="rId17"/>
    <p:sldId id="271" r:id="rId18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5"/>
    <a:srgbClr val="E0FFC1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61" autoAdjust="0"/>
    <p:restoredTop sz="96461" autoAdjust="0"/>
  </p:normalViewPr>
  <p:slideViewPr>
    <p:cSldViewPr>
      <p:cViewPr varScale="1">
        <p:scale>
          <a:sx n="64" d="100"/>
          <a:sy n="64" d="100"/>
        </p:scale>
        <p:origin x="64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280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fld id="{D13F6729-7C69-4B00-B203-4BAFE648EF3F}" type="datetime1">
              <a:rPr lang="it-IT" smtClean="0"/>
              <a:t>14/11/2017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r>
              <a:rPr lang="it-IT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fld id="{4BD9897D-0D23-4D33-A5EC-E59AA1E4E226}" type="datetime1">
              <a:rPr lang="it-IT" noProof="0" smtClean="0"/>
              <a:pPr/>
              <a:t>14/11/2017</a:t>
            </a:fld>
            <a:endParaRPr lang="it-IT" noProof="0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6621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  <p:sp>
        <p:nvSpPr>
          <p:cNvPr id="8" name="Figura a mano libera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2" name="Segnaposto immagine 11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ue immagini con didasca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Figura a mano libera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5" name="Segnaposto immagine 14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18" name="Figura a mano libera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9" name="Segnaposto immagine 18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4"/>
          </p:nvPr>
        </p:nvSpPr>
        <p:spPr>
          <a:xfrm>
            <a:off x="1028581" y="5305425"/>
            <a:ext cx="3566160" cy="109728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  <p:sp>
        <p:nvSpPr>
          <p:cNvPr id="20" name="Segnaposto testo 16"/>
          <p:cNvSpPr>
            <a:spLocks noGrp="1"/>
          </p:cNvSpPr>
          <p:nvPr>
            <p:ph type="body" sz="quarter" idx="16"/>
          </p:nvPr>
        </p:nvSpPr>
        <p:spPr>
          <a:xfrm>
            <a:off x="5566714" y="5305425"/>
            <a:ext cx="3566160" cy="109728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Figura a mano libera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5" name="Segnaposto immagine 14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18" name="Figura a mano libera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9" name="Segnaposto immagine 18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0" indent="0" algn="l" rtl="0">
              <a:spcBef>
                <a:spcPts val="1200"/>
              </a:spcBef>
              <a:buNone/>
              <a:defRPr sz="1800"/>
            </a:lvl2pPr>
            <a:lvl3pPr marL="0" indent="0" algn="l" rtl="0">
              <a:spcBef>
                <a:spcPts val="1200"/>
              </a:spcBef>
              <a:buNone/>
              <a:defRPr sz="1800"/>
            </a:lvl3pPr>
            <a:lvl4pPr marL="0" indent="0" algn="l" rtl="0">
              <a:spcBef>
                <a:spcPts val="1200"/>
              </a:spcBef>
              <a:buNone/>
              <a:defRPr sz="1800"/>
            </a:lvl4pPr>
            <a:lvl5pPr marL="0" indent="0" algn="l" rtl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it-IT" noProof="0" dirty="0"/>
              <a:t>Fare clic per modificare stili del testo dello schema</a:t>
            </a:r>
          </a:p>
        </p:txBody>
      </p:sp>
      <p:sp>
        <p:nvSpPr>
          <p:cNvPr id="12" name="Figura a mano libera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3" name="Segnaposto immagine 12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algn="l"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it-IT" noProof="0" dirty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nque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8" name="Figura a mano libera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10" name="Figura a mano libera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1" name="Segnaposto immagine 10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12" name="Figura a mano libera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3" name="Segnaposto immagine 12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14" name="Figura a mano libera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15" name="Segnaposto immagine 14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  <p:sp>
        <p:nvSpPr>
          <p:cNvPr id="20" name="Figura a mano libera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noProof="0" dirty="0"/>
          </a:p>
        </p:txBody>
      </p:sp>
      <p:sp>
        <p:nvSpPr>
          <p:cNvPr id="21" name="Segnaposto immagine 20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it-IT" noProof="0" dirty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 dirty="0"/>
              <a:t>Fare clic per modificare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/>
                </a:solidFill>
              </a:defRPr>
            </a:lvl1pPr>
          </a:lstStyle>
          <a:p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/>
              <a:t>«Piano di formazione del personale docente ed educativo neo assunto in ruolo per l’a.s. 201/18: modulo 1»</a:t>
            </a:r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FV7XS-1ix8Y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DIDATTICA INCLUSIVA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62500" lnSpcReduction="20000"/>
          </a:bodyPr>
          <a:lstStyle/>
          <a:p>
            <a:pPr marL="342900" indent="-342900" rtl="0">
              <a:buFontTx/>
              <a:buChar char="-"/>
            </a:pPr>
            <a:r>
              <a:rPr lang="it-IT" b="1" dirty="0">
                <a:latin typeface="Calibri" panose="020F0502020204030204" pitchFamily="34" charset="0"/>
              </a:rPr>
              <a:t>NORMATIVA</a:t>
            </a:r>
          </a:p>
          <a:p>
            <a:pPr marL="342900" indent="-342900" rtl="0">
              <a:buFontTx/>
              <a:buChar char="-"/>
            </a:pPr>
            <a:r>
              <a:rPr lang="it-IT" b="1" dirty="0">
                <a:latin typeface="Calibri" panose="020F0502020204030204" pitchFamily="34" charset="0"/>
              </a:rPr>
              <a:t>PARADIGMI DIDATTICI</a:t>
            </a:r>
          </a:p>
          <a:p>
            <a:pPr marL="342900" indent="-342900" rtl="0">
              <a:buFontTx/>
              <a:buChar char="-"/>
            </a:pPr>
            <a:r>
              <a:rPr lang="it-IT" b="1" dirty="0">
                <a:latin typeface="Calibri" panose="020F0502020204030204" pitchFamily="34" charset="0"/>
              </a:rPr>
              <a:t>IL DOCENTE INCLUSIVO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04800" y="63246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NEOASSUNTI 2017/2018   -  DOCENTI:  A. FOSSATI – L. GUARISO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b="1" dirty="0">
                <a:latin typeface="Calibri" panose="020F0502020204030204" pitchFamily="34" charset="0"/>
              </a:rPr>
              <a:t>Didattica inclusiva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 dirty="0">
                <a:latin typeface="Calibri" panose="020F0502020204030204" pitchFamily="34" charset="0"/>
              </a:rPr>
              <a:t>LA NORMATIVA </a:t>
            </a:r>
          </a:p>
        </p:txBody>
      </p:sp>
    </p:spTree>
    <p:extLst>
      <p:ext uri="{BB962C8B-B14F-4D97-AF65-F5344CB8AC3E}">
        <p14:creationId xmlns:p14="http://schemas.microsoft.com/office/powerpoint/2010/main" val="95739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  <p:sp>
        <p:nvSpPr>
          <p:cNvPr id="5" name="Rettangolo arrotondato 4"/>
          <p:cNvSpPr/>
          <p:nvPr/>
        </p:nvSpPr>
        <p:spPr>
          <a:xfrm>
            <a:off x="990600" y="533400"/>
            <a:ext cx="2895600" cy="1600200"/>
          </a:xfrm>
          <a:prstGeom prst="roundRect">
            <a:avLst/>
          </a:prstGeom>
          <a:solidFill>
            <a:schemeClr val="bg1"/>
          </a:solidFill>
          <a:ln>
            <a:solidFill>
              <a:srgbClr val="FFFF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arrotondato 5"/>
          <p:cNvSpPr/>
          <p:nvPr/>
        </p:nvSpPr>
        <p:spPr>
          <a:xfrm>
            <a:off x="1066800" y="2209800"/>
            <a:ext cx="2895600" cy="1371600"/>
          </a:xfrm>
          <a:prstGeom prst="roundRect">
            <a:avLst/>
          </a:prstGeom>
          <a:solidFill>
            <a:schemeClr val="bg1"/>
          </a:solidFill>
          <a:ln>
            <a:solidFill>
              <a:srgbClr val="FFFF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arrotondato 6"/>
          <p:cNvSpPr/>
          <p:nvPr/>
        </p:nvSpPr>
        <p:spPr>
          <a:xfrm>
            <a:off x="1066800" y="3656691"/>
            <a:ext cx="2895600" cy="1753509"/>
          </a:xfrm>
          <a:prstGeom prst="roundRect">
            <a:avLst/>
          </a:prstGeom>
          <a:solidFill>
            <a:schemeClr val="bg1"/>
          </a:solidFill>
          <a:ln>
            <a:solidFill>
              <a:srgbClr val="FFFF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4346864" y="762000"/>
            <a:ext cx="6477000" cy="2133600"/>
          </a:xfrm>
          <a:prstGeom prst="roundRect">
            <a:avLst/>
          </a:prstGeom>
          <a:solidFill>
            <a:schemeClr val="bg1"/>
          </a:solidFill>
          <a:ln>
            <a:solidFill>
              <a:srgbClr val="FFFF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arrotondato 8"/>
          <p:cNvSpPr/>
          <p:nvPr/>
        </p:nvSpPr>
        <p:spPr>
          <a:xfrm>
            <a:off x="4419600" y="3352800"/>
            <a:ext cx="5181600" cy="2867090"/>
          </a:xfrm>
          <a:prstGeom prst="roundRect">
            <a:avLst/>
          </a:prstGeom>
          <a:solidFill>
            <a:schemeClr val="bg1"/>
          </a:solidFill>
          <a:ln>
            <a:solidFill>
              <a:srgbClr val="FFFF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914400" y="533162"/>
            <a:ext cx="2895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altLang="it-IT" sz="1400" dirty="0">
                <a:latin typeface="Calibri" panose="020F0502020204030204" pitchFamily="34" charset="0"/>
              </a:rPr>
              <a:t>La </a:t>
            </a:r>
            <a:r>
              <a:rPr lang="it-IT" altLang="it-IT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Direttiva ministeriale del 27 dicembre 2012</a:t>
            </a:r>
            <a:r>
              <a:rPr lang="it-IT" altLang="it-IT" sz="1400" dirty="0">
                <a:solidFill>
                  <a:srgbClr val="FF0000"/>
                </a:solidFill>
                <a:latin typeface="Calibri" panose="020F0502020204030204" pitchFamily="34" charset="0"/>
              </a:rPr>
              <a:t>: </a:t>
            </a:r>
          </a:p>
          <a:p>
            <a:pPr algn="ctr">
              <a:defRPr/>
            </a:pPr>
            <a:endParaRPr lang="it-IT" altLang="it-IT" sz="14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>
              <a:defRPr/>
            </a:pPr>
            <a:r>
              <a:rPr lang="it-IT" altLang="it-IT" sz="1400" i="1" dirty="0">
                <a:latin typeface="Calibri" panose="020F0502020204030204" pitchFamily="34" charset="0"/>
              </a:rPr>
              <a:t>"Strumenti di intervento per alunni con Bisogni Educativi Speciali e organizzazione territoriale per l'inclusione scolastica» 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115291" y="2354426"/>
            <a:ext cx="27432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A53010"/>
              </a:buClr>
              <a:defRPr/>
            </a:pPr>
            <a:r>
              <a:rPr lang="it-IT" altLang="it-IT" sz="1400" i="1" dirty="0">
                <a:solidFill>
                  <a:prstClr val="black"/>
                </a:solidFill>
                <a:latin typeface="Calibri" panose="020F0502020204030204" pitchFamily="34" charset="0"/>
              </a:rPr>
              <a:t>La  </a:t>
            </a:r>
            <a:r>
              <a:rPr lang="it-IT" altLang="it-IT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C.M. n.8 del 6 marzo 2013  «Indicazioni operative»</a:t>
            </a:r>
          </a:p>
          <a:p>
            <a:pPr lvl="0" algn="ctr">
              <a:spcBef>
                <a:spcPts val="1000"/>
              </a:spcBef>
              <a:buClr>
                <a:srgbClr val="A53010"/>
              </a:buClr>
              <a:defRPr/>
            </a:pPr>
            <a:r>
              <a:rPr lang="it-IT" altLang="it-IT" sz="1400" i="1" dirty="0">
                <a:latin typeface="Calibri" panose="020F0502020204030204" pitchFamily="34" charset="0"/>
              </a:rPr>
              <a:t>definiscono il nuovo contesto in cui si muove la scuola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990600" y="3663618"/>
            <a:ext cx="281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0638" algn="ctr" fontAlgn="base"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altLang="it-IT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Microsoft YaHei" charset="-122"/>
                <a:cs typeface="Arial"/>
              </a:rPr>
              <a:t>Legge 107/2015,  articolo 1, </a:t>
            </a:r>
          </a:p>
          <a:p>
            <a:pPr lvl="0" indent="20638" algn="ctr" fontAlgn="base"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altLang="it-IT" sz="1400" b="1" kern="0" dirty="0">
                <a:solidFill>
                  <a:srgbClr val="FF0000"/>
                </a:solidFill>
                <a:latin typeface="Calibri" panose="020F0502020204030204" pitchFamily="34" charset="0"/>
                <a:ea typeface="Microsoft YaHei" charset="-122"/>
                <a:cs typeface="Arial"/>
              </a:rPr>
              <a:t>commi 180 e 181, lettera c)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1066800" y="4643458"/>
            <a:ext cx="28228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ts val="600"/>
              </a:spcBef>
              <a:spcAft>
                <a:spcPct val="0"/>
              </a:spcAft>
              <a:buSzPct val="85000"/>
            </a:pPr>
            <a:r>
              <a:rPr lang="it-IT" alt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Microsoft YaHei" charset="-122"/>
                <a:cs typeface="Arial" charset="0"/>
              </a:rPr>
              <a:t>Decreto attuativo n. 66/2017 per quanto concerne l’inclusione scolastica </a:t>
            </a:r>
          </a:p>
        </p:txBody>
      </p:sp>
      <p:cxnSp>
        <p:nvCxnSpPr>
          <p:cNvPr id="14" name="Connettore 2 13"/>
          <p:cNvCxnSpPr>
            <a:stCxn id="12" idx="2"/>
          </p:cNvCxnSpPr>
          <p:nvPr/>
        </p:nvCxnSpPr>
        <p:spPr>
          <a:xfrm>
            <a:off x="2400300" y="4186838"/>
            <a:ext cx="0" cy="45662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gnaposto contenuto 2"/>
          <p:cNvSpPr txBox="1">
            <a:spLocks/>
          </p:cNvSpPr>
          <p:nvPr/>
        </p:nvSpPr>
        <p:spPr bwMode="auto">
          <a:xfrm>
            <a:off x="4679373" y="914400"/>
            <a:ext cx="6172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Bef>
                <a:spcPts val="1200"/>
              </a:spcBef>
              <a:spcAft>
                <a:spcPts val="0"/>
              </a:spcAft>
              <a:buClr>
                <a:srgbClr val="A53010"/>
              </a:buClr>
              <a:buFont typeface="Arial" panose="020B0604020202020204" pitchFamily="34" charset="0"/>
              <a:buNone/>
              <a:defRPr/>
            </a:pPr>
            <a:r>
              <a:rPr lang="it-IT" altLang="it-IT" sz="1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Dalla direttiva del 27 dicembre 2012</a:t>
            </a:r>
          </a:p>
          <a:p>
            <a:pPr marL="0" indent="0" algn="just" fontAlgn="auto">
              <a:spcBef>
                <a:spcPts val="1200"/>
              </a:spcBef>
              <a:spcAft>
                <a:spcPts val="0"/>
              </a:spcAft>
              <a:buClr>
                <a:srgbClr val="A53010"/>
              </a:buClr>
              <a:buFont typeface="Arial" panose="020B0604020202020204" pitchFamily="34" charset="0"/>
              <a:buNone/>
              <a:defRPr/>
            </a:pPr>
            <a:r>
              <a:rPr lang="it-IT" altLang="it-I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</a:rPr>
              <a:t>“... ogni alunno, </a:t>
            </a:r>
            <a:r>
              <a:rPr lang="it-IT" altLang="it-IT" sz="1600" b="1" i="1" u="sng" dirty="0">
                <a:solidFill>
                  <a:srgbClr val="FF0000"/>
                </a:solidFill>
                <a:latin typeface="Calibri" panose="020F0502020204030204" pitchFamily="34" charset="0"/>
              </a:rPr>
              <a:t>in continuità </a:t>
            </a:r>
            <a:r>
              <a:rPr lang="it-IT" altLang="it-I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</a:rPr>
              <a:t>o </a:t>
            </a:r>
            <a:r>
              <a:rPr lang="it-IT" altLang="it-IT" sz="1600" b="1" i="1" u="sng" dirty="0">
                <a:solidFill>
                  <a:srgbClr val="FF0000"/>
                </a:solidFill>
                <a:latin typeface="Calibri" panose="020F0502020204030204" pitchFamily="34" charset="0"/>
              </a:rPr>
              <a:t>per determinati periodi</a:t>
            </a:r>
            <a:r>
              <a:rPr lang="it-IT" altLang="it-IT" sz="16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</a:rPr>
              <a:t>,  può manifestare Bisogni Educativi Speciali: o per motivi fisici, biologici, fisiologici o anche per motivi psicologici, sociali, rispetto ai quali è necessario che le scuole offrano adeguata e personalizzata risposta.”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4495800" y="3581400"/>
            <a:ext cx="4648200" cy="2409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</a:pPr>
            <a:r>
              <a:rPr lang="it-IT" altLang="it-IT" b="1" u="sng" kern="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NOVITA’</a:t>
            </a:r>
          </a:p>
          <a:p>
            <a:pPr lvl="0" algn="ctr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</a:pPr>
            <a:r>
              <a:rPr lang="it-IT" altLang="it-IT" b="1" u="sng" kern="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SOLO DISABILITA’</a:t>
            </a:r>
          </a:p>
          <a:p>
            <a:pPr marL="176213" lvl="0" indent="-176213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§"/>
            </a:pPr>
            <a:r>
              <a:rPr lang="it-IT" altLang="it-IT" sz="1400" kern="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Prestazioni e indicatori di qualità dell’inclusione (artt. 3 ss. e art. 8)</a:t>
            </a:r>
          </a:p>
          <a:p>
            <a:pPr marL="176213" lvl="0" indent="-176213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§"/>
            </a:pPr>
            <a:r>
              <a:rPr lang="it-IT" altLang="it-IT" sz="1400" kern="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Nuova procedura di certificazione per la disabilità (art. 5)</a:t>
            </a:r>
          </a:p>
          <a:p>
            <a:pPr marL="176213" lvl="0" indent="-176213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§"/>
            </a:pPr>
            <a:r>
              <a:rPr lang="it-IT" altLang="it-IT" sz="1400" kern="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Gruppi di lavoro per l’inclusione scolastica (art. 9)</a:t>
            </a:r>
          </a:p>
          <a:p>
            <a:pPr marL="176213" lvl="0" indent="-176213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§"/>
            </a:pPr>
            <a:r>
              <a:rPr lang="it-IT" altLang="it-IT" sz="1400" kern="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Formazione specifica per tutti i docenti (art. 13)</a:t>
            </a:r>
          </a:p>
          <a:p>
            <a:pPr marL="176213" lvl="0" indent="-176213" algn="just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§"/>
            </a:pPr>
            <a:r>
              <a:rPr lang="it-IT" altLang="it-IT" sz="1400" kern="0" dirty="0">
                <a:solidFill>
                  <a:srgbClr val="000000"/>
                </a:solidFill>
                <a:latin typeface="Calibri" panose="020F0502020204030204" pitchFamily="34" charset="0"/>
                <a:cs typeface="Arial" charset="0"/>
              </a:rPr>
              <a:t>Continuità didattico-educativa  sull’allievo con sostegno (art. 14)</a:t>
            </a:r>
          </a:p>
        </p:txBody>
      </p:sp>
      <p:sp>
        <p:nvSpPr>
          <p:cNvPr id="17" name="Freccia a destra 16"/>
          <p:cNvSpPr/>
          <p:nvPr/>
        </p:nvSpPr>
        <p:spPr>
          <a:xfrm>
            <a:off x="3962400" y="4533445"/>
            <a:ext cx="533400" cy="34335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piè di pagina 4"/>
          <p:cNvSpPr txBox="1">
            <a:spLocks/>
          </p:cNvSpPr>
          <p:nvPr/>
        </p:nvSpPr>
        <p:spPr>
          <a:xfrm>
            <a:off x="2144712" y="6400800"/>
            <a:ext cx="7086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</p:spTree>
    <p:extLst>
      <p:ext uri="{BB962C8B-B14F-4D97-AF65-F5344CB8AC3E}">
        <p14:creationId xmlns:p14="http://schemas.microsoft.com/office/powerpoint/2010/main" val="775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9188739" cy="549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egnaposto piè di pagina 4"/>
          <p:cNvSpPr txBox="1">
            <a:spLocks/>
          </p:cNvSpPr>
          <p:nvPr/>
        </p:nvSpPr>
        <p:spPr>
          <a:xfrm>
            <a:off x="2144712" y="6400800"/>
            <a:ext cx="7086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09600"/>
            <a:ext cx="8722892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egnaposto piè di pagina 4"/>
          <p:cNvSpPr txBox="1">
            <a:spLocks/>
          </p:cNvSpPr>
          <p:nvPr/>
        </p:nvSpPr>
        <p:spPr>
          <a:xfrm>
            <a:off x="2144712" y="6400800"/>
            <a:ext cx="7086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>
                <a:latin typeface="Calibri" panose="020F0502020204030204" pitchFamily="34" charset="0"/>
              </a:rPr>
              <a:t>Didattica inclusiva</a:t>
            </a:r>
            <a:endParaRPr lang="it-IT" b="1" dirty="0">
              <a:latin typeface="Calibri" panose="020F0502020204030204" pitchFamily="34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 dirty="0">
                <a:latin typeface="Calibri" panose="020F0502020204030204" pitchFamily="34" charset="0"/>
              </a:rPr>
              <a:t>PARADIGMI DIDATTICI</a:t>
            </a:r>
          </a:p>
        </p:txBody>
      </p:sp>
    </p:spTree>
    <p:extLst>
      <p:ext uri="{BB962C8B-B14F-4D97-AF65-F5344CB8AC3E}">
        <p14:creationId xmlns:p14="http://schemas.microsoft.com/office/powerpoint/2010/main" val="61374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it-IT" b="1" dirty="0">
                <a:latin typeface="Calibri" panose="020F0502020204030204" pitchFamily="34" charset="0"/>
              </a:rPr>
              <a:t>CAMBIARE I PARADIGMI DELL’EDUCAZIONE PERCHE’?   </a:t>
            </a:r>
            <a:r>
              <a:rPr lang="it-IT" sz="2000" i="1" dirty="0">
                <a:latin typeface="Calibri" panose="020F0502020204030204" pitchFamily="34" charset="0"/>
                <a:hlinkClick r:id="rId2"/>
              </a:rPr>
              <a:t>https://www.youtube.com/watch?v=FV7XS-1ix8Y</a:t>
            </a:r>
            <a:r>
              <a:rPr lang="it-IT" sz="2000" i="1" dirty="0">
                <a:latin typeface="Calibri" panose="020F0502020204030204" pitchFamily="34" charset="0"/>
              </a:rPr>
              <a:t> </a:t>
            </a:r>
            <a:endParaRPr lang="it-IT" sz="2000" dirty="0">
              <a:latin typeface="Calibri" panose="020F0502020204030204" pitchFamily="34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>
          <a:xfrm>
            <a:off x="6781800" y="1835150"/>
            <a:ext cx="5029200" cy="3124200"/>
          </a:xfrm>
        </p:spPr>
        <p:txBody>
          <a:bodyPr rtlCol="0">
            <a:normAutofit fontScale="92500" lnSpcReduction="20000"/>
          </a:bodyPr>
          <a:lstStyle/>
          <a:p>
            <a:r>
              <a:rPr lang="it-IT" b="1" dirty="0">
                <a:latin typeface="Calibri" panose="020F0502020204030204" pitchFamily="34" charset="0"/>
              </a:rPr>
              <a:t>LA SOCIETA’ E’ IN RAPIDA EVOLUZIONE</a:t>
            </a:r>
            <a:r>
              <a:rPr lang="it-IT" dirty="0">
                <a:latin typeface="Calibri" panose="020F0502020204030204" pitchFamily="34" charset="0"/>
              </a:rPr>
              <a:t>: </a:t>
            </a:r>
            <a:r>
              <a:rPr lang="it-IT" i="1" dirty="0">
                <a:latin typeface="Calibri" panose="020F0502020204030204" pitchFamily="34" charset="0"/>
              </a:rPr>
              <a:t>globale, interculturale, SMART</a:t>
            </a:r>
            <a:r>
              <a:rPr lang="it-IT" dirty="0">
                <a:latin typeface="Calibri" panose="020F0502020204030204" pitchFamily="34" charset="0"/>
              </a:rPr>
              <a:t>…</a:t>
            </a:r>
          </a:p>
          <a:p>
            <a:endParaRPr lang="it-IT" b="1" dirty="0">
              <a:latin typeface="Calibri" panose="020F0502020204030204" pitchFamily="34" charset="0"/>
            </a:endParaRPr>
          </a:p>
          <a:p>
            <a:r>
              <a:rPr lang="it-IT" b="1" dirty="0">
                <a:latin typeface="Calibri" panose="020F0502020204030204" pitchFamily="34" charset="0"/>
              </a:rPr>
              <a:t>LA SCUOLA E’ SEMPRE PIU’ COMPLESSA :  </a:t>
            </a:r>
            <a:r>
              <a:rPr lang="it-IT" i="1" dirty="0">
                <a:latin typeface="Calibri" panose="020F0502020204030204" pitchFamily="34" charset="0"/>
              </a:rPr>
              <a:t>disabilità, bisogni speciali, tecnologia…</a:t>
            </a:r>
          </a:p>
          <a:p>
            <a:endParaRPr lang="it-IT" b="1" dirty="0">
              <a:latin typeface="Calibri" panose="020F0502020204030204" pitchFamily="34" charset="0"/>
            </a:endParaRPr>
          </a:p>
          <a:p>
            <a:r>
              <a:rPr lang="it-IT" b="1" dirty="0">
                <a:latin typeface="Calibri" panose="020F0502020204030204" pitchFamily="34" charset="0"/>
              </a:rPr>
              <a:t>GLI STUDENTI SEMPRE PIU’ ESPERTI  </a:t>
            </a:r>
            <a:r>
              <a:rPr lang="it-IT" i="1" dirty="0">
                <a:latin typeface="Calibri" panose="020F0502020204030204" pitchFamily="34" charset="0"/>
              </a:rPr>
              <a:t>con strumenti e in processi esterni alla scuola</a:t>
            </a:r>
          </a:p>
          <a:p>
            <a:endParaRPr lang="it-IT" dirty="0">
              <a:latin typeface="Calibri" panose="020F0502020204030204" pitchFamily="34" charset="0"/>
            </a:endParaRPr>
          </a:p>
          <a:p>
            <a:r>
              <a:rPr lang="it-IT" b="1" dirty="0">
                <a:latin typeface="Calibri" panose="020F0502020204030204" pitchFamily="34" charset="0"/>
              </a:rPr>
              <a:t>IL MONDO DEL LAVORO RICHIEDE NUOVE PROFESSIONI E NUOVE COMPETENZE</a:t>
            </a:r>
          </a:p>
          <a:p>
            <a:pPr rtl="0"/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209800" y="6400800"/>
            <a:ext cx="7086600" cy="457200"/>
          </a:xfrm>
        </p:spPr>
        <p:txBody>
          <a:bodyPr/>
          <a:lstStyle/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210800" y="6400800"/>
            <a:ext cx="838200" cy="365125"/>
          </a:xfrm>
        </p:spPr>
        <p:txBody>
          <a:bodyPr/>
          <a:lstStyle/>
          <a:p>
            <a:pPr rtl="0"/>
            <a:r>
              <a:rPr lang="it-IT" noProof="0" dirty="0"/>
              <a:t>‹#›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6963"/>
            <a:ext cx="4316412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37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854074"/>
          </a:xfrm>
        </p:spPr>
        <p:txBody>
          <a:bodyPr rtlCol="0">
            <a:normAutofit fontScale="90000"/>
          </a:bodyPr>
          <a:lstStyle/>
          <a:p>
            <a:r>
              <a:rPr lang="it-IT" b="1" dirty="0">
                <a:latin typeface="Calibri" panose="020F0502020204030204" pitchFamily="34" charset="0"/>
              </a:rPr>
              <a:t>SE CAMBIANO I PARADIGMI DEVE CAMBIARE LA RELAZIONE EDUCATIVA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209800" y="6324600"/>
            <a:ext cx="7086600" cy="457200"/>
          </a:xfrm>
        </p:spPr>
        <p:txBody>
          <a:bodyPr/>
          <a:lstStyle/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210800" y="6400800"/>
            <a:ext cx="838200" cy="365125"/>
          </a:xfrm>
        </p:spPr>
        <p:txBody>
          <a:bodyPr/>
          <a:lstStyle/>
          <a:p>
            <a:pPr rtl="0"/>
            <a:r>
              <a:rPr lang="it-IT" noProof="0" dirty="0"/>
              <a:t>‹#›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6963"/>
            <a:ext cx="4316412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6477000" y="1219200"/>
            <a:ext cx="5210067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b="1" dirty="0">
                <a:latin typeface="Calibri" panose="020F0502020204030204" pitchFamily="34" charset="0"/>
              </a:rPr>
              <a:t>La base di una relazione che si definisce educativa è costituita dalla</a:t>
            </a:r>
            <a:r>
              <a:rPr lang="it-IT" sz="2400" dirty="0">
                <a:latin typeface="Calibri" panose="020F0502020204030204" pitchFamily="34" charset="0"/>
              </a:rPr>
              <a:t>: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latin typeface="Calibri" panose="020F0502020204030204" pitchFamily="34" charset="0"/>
              </a:rPr>
              <a:t>disponibilità ad uscire dalla propria singolarità</a:t>
            </a:r>
            <a:r>
              <a:rPr lang="it-IT" dirty="0">
                <a:latin typeface="Calibri" panose="020F0502020204030204" pitchFamily="34" charset="0"/>
              </a:rPr>
              <a:t> per incontrare l’altro in nome della comune umanità;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latin typeface="Calibri" panose="020F0502020204030204" pitchFamily="34" charset="0"/>
              </a:rPr>
              <a:t>accettazione della diversità </a:t>
            </a:r>
            <a:r>
              <a:rPr lang="it-IT" dirty="0">
                <a:latin typeface="Calibri" panose="020F0502020204030204" pitchFamily="34" charset="0"/>
              </a:rPr>
              <a:t>riconoscendola come valore inestimabile;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latin typeface="Calibri" panose="020F0502020204030204" pitchFamily="34" charset="0"/>
              </a:rPr>
              <a:t>comprensione di tale differenza </a:t>
            </a:r>
            <a:r>
              <a:rPr lang="it-IT" dirty="0">
                <a:latin typeface="Calibri" panose="020F0502020204030204" pitchFamily="34" charset="0"/>
              </a:rPr>
              <a:t>e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latin typeface="Calibri" panose="020F0502020204030204" pitchFamily="34" charset="0"/>
              </a:rPr>
              <a:t>ricerca continua di strategie e percorsi </a:t>
            </a:r>
            <a:r>
              <a:rPr lang="it-IT" dirty="0">
                <a:latin typeface="Calibri" panose="020F0502020204030204" pitchFamily="34" charset="0"/>
              </a:rPr>
              <a:t>migliori, sostenuti dall’impegno e dalla passione per aiutare gli allievi ad intraprendere il percorso verso la conquista della propria umanità</a:t>
            </a:r>
          </a:p>
        </p:txBody>
      </p:sp>
    </p:spTree>
    <p:extLst>
      <p:ext uri="{BB962C8B-B14F-4D97-AF65-F5344CB8AC3E}">
        <p14:creationId xmlns:p14="http://schemas.microsoft.com/office/powerpoint/2010/main" val="177847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tonda angolo diagonale rettangolo 9"/>
          <p:cNvSpPr/>
          <p:nvPr/>
        </p:nvSpPr>
        <p:spPr>
          <a:xfrm>
            <a:off x="1676400" y="1447800"/>
            <a:ext cx="4343400" cy="3810000"/>
          </a:xfrm>
          <a:prstGeom prst="round2Diag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  <p:sp>
        <p:nvSpPr>
          <p:cNvPr id="7" name="Rettangolo 6"/>
          <p:cNvSpPr/>
          <p:nvPr/>
        </p:nvSpPr>
        <p:spPr>
          <a:xfrm>
            <a:off x="1905000" y="1676400"/>
            <a:ext cx="3886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L’educando NON è ELEMENTO PASSIVO </a:t>
            </a:r>
            <a:r>
              <a:rPr lang="it-IT" sz="1600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relazione, </a:t>
            </a:r>
          </a:p>
          <a:p>
            <a:pPr algn="ctr"/>
            <a:r>
              <a:rPr lang="it-IT" sz="1600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</a:t>
            </a:r>
          </a:p>
          <a:p>
            <a:pPr algn="ctr"/>
            <a:r>
              <a:rPr lang="it-IT" sz="1600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influisce significativamente sulle interazioni reciproche attraverso un </a:t>
            </a:r>
            <a:r>
              <a:rPr lang="it-IT" sz="1600" b="1" i="1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feedback</a:t>
            </a:r>
            <a:r>
              <a:rPr lang="it-IT" sz="1600" b="1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educativo</a:t>
            </a:r>
            <a:endParaRPr lang="it-IT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991592" y="3810000"/>
            <a:ext cx="3799608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it-IT" sz="1600" b="1" dirty="0">
                <a:solidFill>
                  <a:srgbClr val="35141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 docenti  devono essere disponibili a:</a:t>
            </a: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srgbClr val="35141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solidFill>
                  <a:srgbClr val="35141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rivedere criticamente i propri interventi; </a:t>
            </a: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rgbClr val="35141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lasciarsi contaminare; </a:t>
            </a: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rgbClr val="35141D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intrecciare con gli alunni un’autentica rete di comunicazione.</a:t>
            </a:r>
            <a:endParaRPr lang="it-IT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Freccia in giù 8"/>
          <p:cNvSpPr/>
          <p:nvPr/>
        </p:nvSpPr>
        <p:spPr>
          <a:xfrm>
            <a:off x="3581400" y="3276600"/>
            <a:ext cx="457200" cy="53340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Arrotonda angolo diagonale rettangolo 10"/>
          <p:cNvSpPr/>
          <p:nvPr/>
        </p:nvSpPr>
        <p:spPr>
          <a:xfrm>
            <a:off x="6553200" y="1447800"/>
            <a:ext cx="4343400" cy="3810000"/>
          </a:xfrm>
          <a:prstGeom prst="round2Diag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6892636" y="1612880"/>
            <a:ext cx="37753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ripensamento del curricolo </a:t>
            </a:r>
          </a:p>
          <a:p>
            <a:pPr algn="ctr"/>
            <a:r>
              <a:rPr lang="it-IT" b="1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risulta sufficiente </a:t>
            </a:r>
          </a:p>
          <a:p>
            <a:pPr algn="ctr"/>
            <a:r>
              <a:rPr lang="it-IT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è basato solo </a:t>
            </a:r>
          </a:p>
          <a:p>
            <a:pPr algn="ctr"/>
            <a:r>
              <a:rPr lang="it-IT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sull’adeguamento dei programmi scolastici, </a:t>
            </a:r>
          </a:p>
          <a:p>
            <a:pPr algn="ctr"/>
            <a:endParaRPr lang="it-IT" dirty="0">
              <a:solidFill>
                <a:srgbClr val="35141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b="1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richiede un mutamento</a:t>
            </a:r>
          </a:p>
          <a:p>
            <a:pPr algn="ctr"/>
            <a:r>
              <a:rPr lang="it-IT" b="1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modo di fare scuola </a:t>
            </a:r>
          </a:p>
          <a:p>
            <a:pPr algn="ctr"/>
            <a:r>
              <a:rPr lang="it-IT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sappia guardare agli esiti di lungo termine secondo le coordinate dell’educazione al cambiamento </a:t>
            </a:r>
          </a:p>
          <a:p>
            <a:pPr algn="ctr"/>
            <a:r>
              <a:rPr lang="it-IT" dirty="0">
                <a:solidFill>
                  <a:srgbClr val="35141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della centralità dell’intelligenza</a:t>
            </a:r>
            <a:endParaRPr lang="it-I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209800" y="6324600"/>
            <a:ext cx="7086600" cy="457200"/>
          </a:xfrm>
        </p:spPr>
        <p:txBody>
          <a:bodyPr/>
          <a:lstStyle/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838200" y="517526"/>
            <a:ext cx="9829800" cy="854074"/>
          </a:xfrm>
        </p:spPr>
        <p:txBody>
          <a:bodyPr rtlCol="0">
            <a:normAutofit fontScale="90000"/>
          </a:bodyPr>
          <a:lstStyle/>
          <a:p>
            <a:r>
              <a:rPr lang="it-IT" b="1" dirty="0">
                <a:latin typeface="Calibri" panose="020F0502020204030204" pitchFamily="34" charset="0"/>
              </a:rPr>
              <a:t>SE CAMBIANO I PARADIGMI DEVE CAMBIARE LA RELAZIONE EDUCATIVA</a:t>
            </a:r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  <p:sp>
        <p:nvSpPr>
          <p:cNvPr id="7" name="Titolo 5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INCLUSIONE</a:t>
            </a:r>
            <a:br>
              <a:rPr lang="it-IT" dirty="0">
                <a:latin typeface="Calibri" panose="020F0502020204030204" pitchFamily="34" charset="0"/>
              </a:rPr>
            </a:br>
            <a:r>
              <a:rPr lang="it-IT" sz="2200" i="1" dirty="0">
                <a:solidFill>
                  <a:schemeClr val="tx2"/>
                </a:solidFill>
                <a:latin typeface="Calibri" panose="020F0502020204030204" pitchFamily="34" charset="0"/>
              </a:rPr>
              <a:t>Quali paradigmi pedagogici sono alla base di una didattica inclusiva? </a:t>
            </a:r>
            <a:endParaRPr lang="it-IT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9" name="Segnaposto contenuto 8"/>
          <p:cNvSpPr txBox="1">
            <a:spLocks noGrp="1"/>
          </p:cNvSpPr>
          <p:nvPr>
            <p:ph idx="1"/>
          </p:nvPr>
        </p:nvSpPr>
        <p:spPr>
          <a:xfrm>
            <a:off x="4800600" y="1828800"/>
            <a:ext cx="59436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RISPETTO delle DIVERSITA’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PERSONALIZZAZIONE 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ACCESSIBILITA’</a:t>
            </a:r>
            <a:r>
              <a:rPr lang="it-IT" sz="1800" dirty="0">
                <a:latin typeface="Calibri" panose="020F0502020204030204" pitchFamily="34" charset="0"/>
              </a:rPr>
              <a:t> in tutti gli aspetti dell’apprendimento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PROGETTAZIONE CURRICOLARE UNIVERSALE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FLESSIBILITA’</a:t>
            </a:r>
            <a:r>
              <a:rPr lang="it-IT" sz="1800" dirty="0">
                <a:latin typeface="Calibri" panose="020F0502020204030204" pitchFamily="34" charset="0"/>
              </a:rPr>
              <a:t>…(negli obiettivi, nei metodi, nei materiali)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INNOVAZIONE</a:t>
            </a:r>
            <a:r>
              <a:rPr lang="it-IT" sz="1800" dirty="0">
                <a:latin typeface="Calibri" panose="020F0502020204030204" pitchFamily="34" charset="0"/>
              </a:rPr>
              <a:t>… (nel modo di insegnare e valutare)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LINGUAGGIO</a:t>
            </a:r>
            <a:r>
              <a:rPr lang="it-IT" sz="1800" dirty="0">
                <a:latin typeface="Calibri" panose="020F0502020204030204" pitchFamily="34" charset="0"/>
              </a:rPr>
              <a:t>…(importanza della terminologia usata)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TECNOLOGIA DIGITALE</a:t>
            </a:r>
            <a:r>
              <a:rPr lang="it-IT" sz="1800" dirty="0">
                <a:latin typeface="Calibri" panose="020F0502020204030204" pitchFamily="34" charset="0"/>
              </a:rPr>
              <a:t> (variabilità, trasformabilità, convergenza</a:t>
            </a:r>
          </a:p>
          <a:p>
            <a:pPr marL="342900" indent="-342900">
              <a:spcBef>
                <a:spcPts val="600"/>
              </a:spcBef>
              <a:buFont typeface="Calibri" panose="020F0502020204030204" pitchFamily="34" charset="0"/>
              <a:buChar char="‐"/>
            </a:pPr>
            <a:r>
              <a:rPr lang="it-IT" sz="1800" b="1" dirty="0">
                <a:latin typeface="Calibri" panose="020F0502020204030204" pitchFamily="34" charset="0"/>
              </a:rPr>
              <a:t>SCAFFOLDING</a:t>
            </a:r>
            <a:r>
              <a:rPr lang="it-IT" sz="1800" dirty="0">
                <a:latin typeface="Calibri" panose="020F0502020204030204" pitchFamily="34" charset="0"/>
              </a:rPr>
              <a:t> (supporto costante e programmato)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0"/>
            <a:ext cx="3124200" cy="192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209800" y="6324600"/>
            <a:ext cx="7086600" cy="457200"/>
          </a:xfrm>
        </p:spPr>
        <p:txBody>
          <a:bodyPr/>
          <a:lstStyle/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10399712" cy="4572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olo 5"/>
          <p:cNvSpPr txBox="1">
            <a:spLocks/>
          </p:cNvSpPr>
          <p:nvPr/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INCLUSIONE</a:t>
            </a:r>
            <a:br>
              <a:rPr lang="it-IT" dirty="0">
                <a:latin typeface="Calibri" panose="020F0502020204030204" pitchFamily="34" charset="0"/>
              </a:rPr>
            </a:br>
            <a:r>
              <a:rPr lang="it-IT" sz="2200" i="1" dirty="0">
                <a:solidFill>
                  <a:schemeClr val="tx2"/>
                </a:solidFill>
                <a:latin typeface="Calibri" panose="020F0502020204030204" pitchFamily="34" charset="0"/>
              </a:rPr>
              <a:t>Quali elementi sono alla base di una didattica inclusiva? </a:t>
            </a:r>
          </a:p>
          <a:p>
            <a:r>
              <a:rPr lang="it-IT" sz="2200" i="1" dirty="0">
                <a:solidFill>
                  <a:schemeClr val="tx2"/>
                </a:solidFill>
                <a:latin typeface="Calibri" panose="020F0502020204030204" pitchFamily="34" charset="0"/>
              </a:rPr>
              <a:t>I PRINCIPI DELL’UNIVERSAL DESIGN FOR LEARNING (UDL)</a:t>
            </a:r>
            <a:endParaRPr lang="it-IT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209800" y="6324600"/>
            <a:ext cx="7086600" cy="457200"/>
          </a:xfrm>
        </p:spPr>
        <p:txBody>
          <a:bodyPr/>
          <a:lstStyle/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191000" y="31242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I PRINCIPI DELL’UDL</a:t>
            </a:r>
          </a:p>
        </p:txBody>
      </p:sp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07181" y="511314"/>
            <a:ext cx="1135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prstClr val="black"/>
                </a:solidFill>
                <a:latin typeface="Calibri"/>
              </a:rPr>
              <a:t>UNIVERSAL DESIGN FOR LEARNING  (UDL)   -  PROGETTAZIONE UNIVERSALE PER L’APPRENDIMENTO(PUA)</a:t>
            </a:r>
            <a:br>
              <a:rPr lang="it-IT" sz="2000" dirty="0">
                <a:solidFill>
                  <a:srgbClr val="E5C243"/>
                </a:solidFill>
                <a:latin typeface="Calibri"/>
              </a:rPr>
            </a:br>
            <a:r>
              <a:rPr lang="it-IT" sz="2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it-IT" sz="2000" i="1" dirty="0">
                <a:solidFill>
                  <a:prstClr val="black"/>
                </a:solidFill>
                <a:latin typeface="Calibri"/>
              </a:rPr>
              <a:t>Se UDL/PUA guida la pratica educativa inclusiva che cambiamento può provocare?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39793"/>
              </p:ext>
            </p:extLst>
          </p:nvPr>
        </p:nvGraphicFramePr>
        <p:xfrm>
          <a:off x="1752600" y="1261324"/>
          <a:ext cx="2008595" cy="10519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08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5199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DISABILITA’</a:t>
                      </a:r>
                    </a:p>
                    <a:p>
                      <a:pPr algn="ctr"/>
                      <a:r>
                        <a:rPr lang="it-IT" dirty="0"/>
                        <a:t>DISTURBO</a:t>
                      </a:r>
                    </a:p>
                    <a:p>
                      <a:pPr algn="ctr"/>
                      <a:r>
                        <a:rPr lang="it-IT" dirty="0"/>
                        <a:t>SVANTAGGIO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848742"/>
              </p:ext>
            </p:extLst>
          </p:nvPr>
        </p:nvGraphicFramePr>
        <p:xfrm>
          <a:off x="8552284" y="1246909"/>
          <a:ext cx="1944266" cy="10152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5209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DIVERSITA’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930628"/>
              </p:ext>
            </p:extLst>
          </p:nvPr>
        </p:nvGraphicFramePr>
        <p:xfrm>
          <a:off x="1742485" y="2422771"/>
          <a:ext cx="2018710" cy="5565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18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51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«ALCUNI»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639273"/>
              </p:ext>
            </p:extLst>
          </p:nvPr>
        </p:nvGraphicFramePr>
        <p:xfrm>
          <a:off x="8552284" y="2375599"/>
          <a:ext cx="1944266" cy="55861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4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8618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TUTTI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Freccia a destra 11"/>
          <p:cNvSpPr/>
          <p:nvPr/>
        </p:nvSpPr>
        <p:spPr bwMode="auto">
          <a:xfrm>
            <a:off x="4049309" y="1821274"/>
            <a:ext cx="4118378" cy="792088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normalizeH="0" baseline="0" dirty="0">
                <a:ln>
                  <a:noFill/>
                </a:ln>
                <a:effectLst/>
              </a:rPr>
              <a:t>UDL/PUA</a:t>
            </a: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230868"/>
              </p:ext>
            </p:extLst>
          </p:nvPr>
        </p:nvGraphicFramePr>
        <p:xfrm>
          <a:off x="685800" y="3048000"/>
          <a:ext cx="4152234" cy="79381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52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3815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GLI ALUNNI</a:t>
                      </a:r>
                      <a:r>
                        <a:rPr lang="it-IT" baseline="0" dirty="0"/>
                        <a:t> SI ADATTANO AL CURRICOLO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366220"/>
              </p:ext>
            </p:extLst>
          </p:nvPr>
        </p:nvGraphicFramePr>
        <p:xfrm>
          <a:off x="7566645" y="3081345"/>
          <a:ext cx="3915544" cy="7286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15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8655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IL</a:t>
                      </a:r>
                      <a:r>
                        <a:rPr lang="it-IT" baseline="0" dirty="0"/>
                        <a:t> CURRICOLO SI </a:t>
                      </a:r>
                      <a:r>
                        <a:rPr lang="it-IT" sz="1800" kern="1200" dirty="0"/>
                        <a:t>ADATTA</a:t>
                      </a:r>
                      <a:r>
                        <a:rPr lang="it-IT" baseline="0" dirty="0"/>
                        <a:t> A TUTTI ALUNNI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209800" y="6324600"/>
            <a:ext cx="7086600" cy="457200"/>
          </a:xfrm>
        </p:spPr>
        <p:txBody>
          <a:bodyPr/>
          <a:lstStyle/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«Piano di formazione del personale docente ed educativo neo assunto in ruolo per l’a.s. 2017/18: modulo 1»</a:t>
            </a:r>
          </a:p>
          <a:p>
            <a:pPr algn="ctr">
              <a:defRPr/>
            </a:pPr>
            <a:r>
              <a:rPr lang="it-IT" b="1" dirty="0">
                <a:solidFill>
                  <a:schemeClr val="tx2"/>
                </a:solidFill>
                <a:latin typeface="Calibri" panose="020F0502020204030204" pitchFamily="34" charset="0"/>
              </a:rPr>
              <a:t>A. FOSSATI – L. GUARISO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600200" y="3886200"/>
            <a:ext cx="8001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Calibri" panose="020F0502020204030204" pitchFamily="34" charset="0"/>
              </a:rPr>
              <a:t>La </a:t>
            </a:r>
            <a:r>
              <a:rPr lang="it-IT" sz="1600" b="1" dirty="0">
                <a:latin typeface="Calibri" panose="020F0502020204030204" pitchFamily="34" charset="0"/>
              </a:rPr>
              <a:t>PROGETTAZIONE UNIVERSALE PER L’APPRENDIMENTO È UN INSIEME DI PRINCIPI </a:t>
            </a:r>
            <a:r>
              <a:rPr lang="it-IT" sz="1600" dirty="0">
                <a:latin typeface="Calibri" panose="020F0502020204030204" pitchFamily="34" charset="0"/>
              </a:rPr>
              <a:t>per lo sviluppo di curriculum che assicurano a tutti gli individui pari opportunità per apprendere… e formare studenti «esperti»</a:t>
            </a:r>
          </a:p>
          <a:p>
            <a:pPr algn="just"/>
            <a:endParaRPr lang="it-IT" sz="1600" dirty="0">
              <a:latin typeface="Calibri" panose="020F0502020204030204" pitchFamily="34" charset="0"/>
            </a:endParaRPr>
          </a:p>
          <a:p>
            <a:pPr algn="just"/>
            <a:r>
              <a:rPr lang="it-IT" sz="1600" dirty="0">
                <a:latin typeface="Calibri" panose="020F0502020204030204" pitchFamily="34" charset="0"/>
              </a:rPr>
              <a:t>La </a:t>
            </a:r>
            <a:r>
              <a:rPr lang="it-IT" sz="1600" b="1" dirty="0">
                <a:latin typeface="Calibri" panose="020F0502020204030204" pitchFamily="34" charset="0"/>
              </a:rPr>
              <a:t>PUA FORNISCE UN MODELLO</a:t>
            </a:r>
            <a:r>
              <a:rPr lang="it-IT" sz="1600" dirty="0">
                <a:latin typeface="Calibri" panose="020F0502020204030204" pitchFamily="34" charset="0"/>
              </a:rPr>
              <a:t> per la creazione di obiettivi didattici, metodi, materiali e valutazioni che lavorano per tutti - non una sola soluzione, «</a:t>
            </a:r>
            <a:r>
              <a:rPr lang="it-IT" sz="1600" dirty="0" err="1">
                <a:latin typeface="Calibri" panose="020F0502020204030204" pitchFamily="34" charset="0"/>
              </a:rPr>
              <a:t>one-size-fits-all</a:t>
            </a:r>
            <a:r>
              <a:rPr lang="it-IT" sz="1600" dirty="0">
                <a:latin typeface="Calibri" panose="020F0502020204030204" pitchFamily="34" charset="0"/>
              </a:rPr>
              <a:t>», ma piuttosto approcci flessibili che possono essere personalizzati e adattati per le esigenze individuali di qualsiasi persona.</a:t>
            </a:r>
          </a:p>
        </p:txBody>
      </p:sp>
    </p:spTree>
    <p:extLst>
      <p:ext uri="{BB962C8B-B14F-4D97-AF65-F5344CB8AC3E}">
        <p14:creationId xmlns:p14="http://schemas.microsoft.com/office/powerpoint/2010/main" val="35302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>
                <a:latin typeface="Calibri" panose="020F0502020204030204" pitchFamily="34" charset="0"/>
              </a:rPr>
              <a:t>Didattica inclusiva</a:t>
            </a:r>
            <a:endParaRPr lang="it-IT" b="1" dirty="0">
              <a:latin typeface="Calibri" panose="020F0502020204030204" pitchFamily="34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 dirty="0">
                <a:latin typeface="Calibri" panose="020F0502020204030204" pitchFamily="34" charset="0"/>
              </a:rPr>
              <a:t>IL DOCENTE INCLUSIVO</a:t>
            </a:r>
          </a:p>
        </p:txBody>
      </p:sp>
    </p:spTree>
    <p:extLst>
      <p:ext uri="{BB962C8B-B14F-4D97-AF65-F5344CB8AC3E}">
        <p14:creationId xmlns:p14="http://schemas.microsoft.com/office/powerpoint/2010/main" val="76959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701674"/>
          </a:xfrm>
        </p:spPr>
        <p:txBody>
          <a:bodyPr rtlCol="0"/>
          <a:lstStyle/>
          <a:p>
            <a:pPr rtl="0"/>
            <a:r>
              <a:rPr lang="it-IT" b="1">
                <a:latin typeface="Calibri" panose="020F0502020204030204" pitchFamily="34" charset="0"/>
              </a:rPr>
              <a:t>IL DOCENTE INCLUSIVO : </a:t>
            </a:r>
            <a:r>
              <a:rPr lang="it-IT" i="1">
                <a:latin typeface="Calibri" panose="020F0502020204030204" pitchFamily="34" charset="0"/>
              </a:rPr>
              <a:t>il profilo</a:t>
            </a:r>
            <a:endParaRPr lang="it-IT" i="1" dirty="0">
              <a:latin typeface="Calibri" panose="020F0502020204030204" pitchFamily="34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" y="1371600"/>
            <a:ext cx="11734800" cy="990600"/>
          </a:xfrm>
        </p:spPr>
        <p:txBody>
          <a:bodyPr rtlCol="0">
            <a:noAutofit/>
          </a:bodyPr>
          <a:lstStyle/>
          <a:p>
            <a:pPr>
              <a:lnSpc>
                <a:spcPct val="134000"/>
              </a:lnSpc>
            </a:pPr>
            <a:r>
              <a:rPr lang="it-IT" altLang="it-IT" sz="2000" b="1">
                <a:solidFill>
                  <a:schemeClr val="tx1"/>
                </a:solidFill>
                <a:latin typeface="Calibri" panose="020F0502020204030204" pitchFamily="34" charset="0"/>
              </a:rPr>
              <a:t>L’ European Agency for Development in Special Needs Education ha elaborato nel 2012 il “Profilo dei docenti inclusivi</a:t>
            </a:r>
            <a:r>
              <a:rPr lang="it-IT" altLang="it-IT" sz="2000">
                <a:solidFill>
                  <a:schemeClr val="tx1"/>
                </a:solidFill>
                <a:latin typeface="Calibri" panose="020F0502020204030204" pitchFamily="34" charset="0"/>
              </a:rPr>
              <a:t>”, suddiviso in quattro valori, ciascuno dei quali declinato in un interessante elenco di indicatori, sui quali le scuole potrebbero aprire una attenta riflessione, proprio in relazione alla stesura del PAI. </a:t>
            </a:r>
            <a:endParaRPr lang="it-IT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514600"/>
            <a:ext cx="11353800" cy="2895600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it-IT" altLang="it-IT" b="1">
                <a:latin typeface="Calibri" panose="020F0502020204030204" pitchFamily="34" charset="0"/>
              </a:rPr>
              <a:t>I quattro valori di riferimento condivisi dai docenti inclusivi sono: </a:t>
            </a:r>
          </a:p>
          <a:p>
            <a:pPr marL="0" indent="0" algn="just">
              <a:buNone/>
            </a:pPr>
            <a:r>
              <a:rPr lang="it-IT" altLang="it-IT" b="1">
                <a:latin typeface="Calibri" panose="020F0502020204030204" pitchFamily="34" charset="0"/>
              </a:rPr>
              <a:t>I.  (Saper)  valutare  la  diversità  degli  alunni </a:t>
            </a:r>
            <a:r>
              <a:rPr lang="it-IT" altLang="it-IT">
                <a:latin typeface="Calibri" panose="020F0502020204030204" pitchFamily="34" charset="0"/>
              </a:rPr>
              <a:t>:  la  differenza  tra  gli  alunni  è  una  risorsa  e  una ricchezza </a:t>
            </a:r>
          </a:p>
          <a:p>
            <a:pPr marL="0" indent="0" algn="just">
              <a:buNone/>
            </a:pPr>
            <a:r>
              <a:rPr lang="it-IT" altLang="it-IT" b="1">
                <a:latin typeface="Calibri" panose="020F0502020204030204" pitchFamily="34" charset="0"/>
              </a:rPr>
              <a:t>II.  Sostenere gli alunni</a:t>
            </a:r>
            <a:r>
              <a:rPr lang="it-IT" altLang="it-IT">
                <a:latin typeface="Calibri" panose="020F0502020204030204" pitchFamily="34" charset="0"/>
              </a:rPr>
              <a:t>: i docenti devono coltivare aspettative alte sul successo scolastico degli studenti </a:t>
            </a:r>
          </a:p>
          <a:p>
            <a:pPr marL="0" indent="0" algn="just">
              <a:buNone/>
            </a:pPr>
            <a:r>
              <a:rPr lang="it-IT" altLang="it-IT" b="1">
                <a:latin typeface="Calibri" panose="020F0502020204030204" pitchFamily="34" charset="0"/>
              </a:rPr>
              <a:t>III.  Lavorare con gli altri: </a:t>
            </a:r>
            <a:r>
              <a:rPr lang="it-IT" altLang="it-IT">
                <a:latin typeface="Calibri" panose="020F0502020204030204" pitchFamily="34" charset="0"/>
              </a:rPr>
              <a:t>la collaborazione e il lavoro di gruppo sono approcci essenziali per tutti i docenti </a:t>
            </a:r>
          </a:p>
          <a:p>
            <a:pPr marL="0" indent="0" algn="just">
              <a:buNone/>
            </a:pPr>
            <a:r>
              <a:rPr lang="it-IT" altLang="it-IT" b="1">
                <a:latin typeface="Calibri" panose="020F0502020204030204" pitchFamily="34" charset="0"/>
              </a:rPr>
              <a:t>IV.  Aggiornamento professionale continuo</a:t>
            </a:r>
            <a:r>
              <a:rPr lang="it-IT" altLang="it-IT">
                <a:latin typeface="Calibri" panose="020F0502020204030204" pitchFamily="34" charset="0"/>
              </a:rPr>
              <a:t>: l’insegnamento è una attività di apprendimento e i docenti hanno la responsabilità del proprio apprendimento permanente per tutto l’arco della vita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it-IT" noProof="0"/>
              <a:t>‹#›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mbini amici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6" id="{CDF1CE40-D12A-4BBA-8E29-FD301E3A737A}" vid="{E44D8D76-07A2-4151-9426-1A858C999D66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20201C-A8DD-4CC4-91AD-21A90B9FED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1F4DD25-C1C2-46B3-AB30-3E0E2E23E3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A48A19-A147-4EA0-8120-5A930CEEB18C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1096</Words>
  <Application>Microsoft Office PowerPoint</Application>
  <PresentationFormat>Widescreen</PresentationFormat>
  <Paragraphs>121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Microsoft YaHei</vt:lpstr>
      <vt:lpstr>Arial</vt:lpstr>
      <vt:lpstr>Calibri</vt:lpstr>
      <vt:lpstr>Times New Roman</vt:lpstr>
      <vt:lpstr>Wingdings</vt:lpstr>
      <vt:lpstr>Bambini amici 16x9</vt:lpstr>
      <vt:lpstr>DIDATTICA INCLUSIVA</vt:lpstr>
      <vt:lpstr>Didattica inclusiva</vt:lpstr>
      <vt:lpstr>Presentazione standard di PowerPoint</vt:lpstr>
      <vt:lpstr>Presentazione standard di PowerPoint</vt:lpstr>
      <vt:lpstr>Presentazione standard di PowerPoint</vt:lpstr>
      <vt:lpstr>Didattica inclusiva</vt:lpstr>
      <vt:lpstr>CAMBIARE I PARADIGMI DELL’EDUCAZIONE PERCHE’?   https://www.youtube.com/watch?v=FV7XS-1ix8Y </vt:lpstr>
      <vt:lpstr>SE CAMBIANO I PARADIGMI DEVE CAMBIARE LA RELAZIONE EDUCATIVA</vt:lpstr>
      <vt:lpstr>SE CAMBIANO I PARADIGMI DEVE CAMBIARE LA RELAZIONE EDUCATIVA</vt:lpstr>
      <vt:lpstr>INCLUSIONE Quali paradigmi pedagogici sono alla base di una didattica inclusiva? </vt:lpstr>
      <vt:lpstr>Presentazione standard di PowerPoint</vt:lpstr>
      <vt:lpstr>Presentazione standard di PowerPoint</vt:lpstr>
      <vt:lpstr>Didattica inclusiva</vt:lpstr>
      <vt:lpstr>IL DOCENTE INCLUSIVO : il profilo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2013-07-31T14:55:39Z</dcterms:created>
  <dcterms:modified xsi:type="dcterms:W3CDTF">2017-11-14T14:22:42Z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